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DB24-4CB3-483C-A31A-975A99A51948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386B-3F84-4661-8C8B-8F1E80B1DF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13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0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13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84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7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15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9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83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45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27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9BC8-B213-4D2B-9477-B73C7F51A45B}" type="datetimeFigureOut">
              <a:rPr lang="es-ES" smtClean="0"/>
              <a:t>25/03/2014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A60C-DD58-4E65-B79C-77998EFB63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46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Departamento de Control Escolar</a:t>
            </a:r>
            <a:endParaRPr lang="es-ES" dirty="0"/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>
          <a:xfrm>
            <a:off x="2411760" y="5805263"/>
            <a:ext cx="6400800" cy="690737"/>
          </a:xfrm>
        </p:spPr>
        <p:txBody>
          <a:bodyPr>
            <a:normAutofit/>
          </a:bodyPr>
          <a:lstStyle/>
          <a:p>
            <a:pPr algn="r"/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Control Escolar</a:t>
            </a:r>
            <a:endParaRPr lang="es-E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1196752"/>
            <a:ext cx="7524328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3 Conector recto de flecha"/>
          <p:cNvCxnSpPr/>
          <p:nvPr/>
        </p:nvCxnSpPr>
        <p:spPr>
          <a:xfrm flipH="1">
            <a:off x="2411760" y="4499084"/>
            <a:ext cx="13601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2 Elipse"/>
          <p:cNvSpPr/>
          <p:nvPr/>
        </p:nvSpPr>
        <p:spPr>
          <a:xfrm>
            <a:off x="3775105" y="4278740"/>
            <a:ext cx="435610" cy="446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1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357175"/>
            <a:ext cx="808264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1.- Con la finalidad de registrar y dar cumplimiento a la Norma 70.4 que refiere al </a:t>
            </a:r>
            <a:r>
              <a:rPr kumimoji="0" lang="es-ES" altLang="es-ES" sz="1100" b="0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Exàmen</a:t>
            </a:r>
            <a:r>
              <a:rPr kumimoji="0" lang="es-ES" altLang="es-ES" sz="11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 de </a:t>
            </a:r>
            <a:r>
              <a:rPr kumimoji="0" lang="es-ES" altLang="es-ES" sz="1100" b="0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Recuperaciòn</a:t>
            </a:r>
            <a:r>
              <a:rPr kumimoji="0" lang="es-ES" altLang="es-ES" sz="11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 en el nivel secundaria, se establece el siguiente </a:t>
            </a:r>
            <a:r>
              <a:rPr kumimoji="0" lang="es-ES" altLang="es-ES" sz="1100" b="0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mòdulo</a:t>
            </a:r>
            <a:r>
              <a:rPr kumimoji="0" lang="es-ES" altLang="es-ES" sz="11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 que esta alojado en el </a:t>
            </a:r>
            <a:r>
              <a:rPr kumimoji="0" lang="es-ES" altLang="es-ES" sz="1100" b="0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Submenù</a:t>
            </a:r>
            <a:r>
              <a:rPr kumimoji="0" lang="es-ES" altLang="es-ES" sz="11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ES" altLang="es-ES" sz="11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Procesos------</a:t>
            </a:r>
            <a:r>
              <a:rPr kumimoji="0" lang="es-ES" altLang="es-ES" sz="1100" b="1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Exàmen</a:t>
            </a:r>
            <a:r>
              <a:rPr kumimoji="0" lang="es-ES" altLang="es-ES" sz="11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 de </a:t>
            </a:r>
            <a:r>
              <a:rPr kumimoji="0" lang="es-ES" altLang="es-ES" sz="1100" b="1" i="0" u="none" strike="noStrike" cap="all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Recuperaciòn</a:t>
            </a:r>
            <a:r>
              <a:rPr kumimoji="0" lang="es-ES" altLang="es-ES" sz="11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Calibri" pitchFamily="34" charset="0"/>
              </a:rPr>
              <a:t>.</a:t>
            </a:r>
            <a:endParaRPr kumimoji="0" lang="es-ES" altLang="es-ES" sz="11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5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5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9" y="1700808"/>
            <a:ext cx="8124825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8 Conector recto de flecha"/>
          <p:cNvCxnSpPr/>
          <p:nvPr/>
        </p:nvCxnSpPr>
        <p:spPr>
          <a:xfrm flipH="1">
            <a:off x="3297198" y="3303911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5 Conector recto de flecha"/>
          <p:cNvCxnSpPr/>
          <p:nvPr/>
        </p:nvCxnSpPr>
        <p:spPr>
          <a:xfrm flipV="1">
            <a:off x="2843808" y="3663321"/>
            <a:ext cx="0" cy="528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7 Elipse"/>
          <p:cNvSpPr/>
          <p:nvPr/>
        </p:nvSpPr>
        <p:spPr>
          <a:xfrm>
            <a:off x="4431308" y="3068960"/>
            <a:ext cx="435610" cy="446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2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3527" y="251574"/>
            <a:ext cx="842493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2.- SELECCIONE EL GRADO, GRUPO Y BIMESTRE Y LA ASIGNATURA  A</a:t>
            </a:r>
            <a:r>
              <a:rPr kumimoji="0" lang="es-ES" alt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 LA 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QUE LE VA A REGISTRAR LA CALIFICACION.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711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939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n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1" y="980728"/>
            <a:ext cx="8467725" cy="50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21 Conector recto de flecha"/>
          <p:cNvCxnSpPr/>
          <p:nvPr/>
        </p:nvCxnSpPr>
        <p:spPr>
          <a:xfrm flipH="1">
            <a:off x="5508625" y="4086473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12 Elipse"/>
          <p:cNvSpPr/>
          <p:nvPr/>
        </p:nvSpPr>
        <p:spPr>
          <a:xfrm>
            <a:off x="6633210" y="3861048"/>
            <a:ext cx="435610" cy="446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3</a:t>
            </a: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2532521" y="3861048"/>
            <a:ext cx="1175385" cy="462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>
                <a:effectLst/>
                <a:latin typeface="Calibri"/>
                <a:ea typeface="Calibri"/>
                <a:cs typeface="Times New Roman"/>
              </a:rPr>
              <a:t>XXXXX XXXXX XXXXX</a:t>
            </a:r>
            <a:endParaRPr lang="es-ES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>
                <a:effectLst/>
                <a:latin typeface="Calibri"/>
                <a:ea typeface="Calibri"/>
                <a:cs typeface="Times New Roman"/>
              </a:rPr>
              <a:t>XXXXX XXXXX XXXXX</a:t>
            </a:r>
            <a:endParaRPr lang="es-E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180510"/>
            <a:ext cx="878497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3.- AL SELECCIÓN LA ASIGNATURA, SALDRA EN LA PANTALLA LOS ALUMNOS QUE TENGAN CALIFICACION REPROBATORIA, EN EL BIMESTRE SELECCIONADO.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63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Imagen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28198" cy="49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23 Conector recto de flecha"/>
          <p:cNvCxnSpPr/>
          <p:nvPr/>
        </p:nvCxnSpPr>
        <p:spPr>
          <a:xfrm flipH="1">
            <a:off x="5724128" y="3862195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24 Elipse"/>
          <p:cNvSpPr/>
          <p:nvPr/>
        </p:nvSpPr>
        <p:spPr>
          <a:xfrm>
            <a:off x="6848713" y="3645024"/>
            <a:ext cx="435610" cy="446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4</a:t>
            </a: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2671445" y="3861049"/>
            <a:ext cx="1198880" cy="4387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 dirty="0">
                <a:effectLst/>
                <a:latin typeface="Calibri"/>
                <a:ea typeface="Calibri"/>
                <a:cs typeface="Times New Roman"/>
              </a:rPr>
              <a:t>XXXXX </a:t>
            </a:r>
            <a:r>
              <a:rPr lang="es-ES" sz="800" dirty="0" err="1">
                <a:effectLst/>
                <a:latin typeface="Calibri"/>
                <a:ea typeface="Calibri"/>
                <a:cs typeface="Times New Roman"/>
              </a:rPr>
              <a:t>XXXXX</a:t>
            </a:r>
            <a:r>
              <a:rPr lang="es-ES" sz="8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s-ES" sz="800" dirty="0" err="1">
                <a:effectLst/>
                <a:latin typeface="Calibri"/>
                <a:ea typeface="Calibri"/>
                <a:cs typeface="Times New Roman"/>
              </a:rPr>
              <a:t>XXXXX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 dirty="0">
                <a:effectLst/>
                <a:latin typeface="Calibri"/>
                <a:ea typeface="Calibri"/>
                <a:cs typeface="Times New Roman"/>
              </a:rPr>
              <a:t>XXXXXX  </a:t>
            </a:r>
            <a:r>
              <a:rPr lang="es-ES" sz="800" dirty="0" err="1">
                <a:effectLst/>
                <a:latin typeface="Calibri"/>
                <a:ea typeface="Calibri"/>
                <a:cs typeface="Times New Roman"/>
              </a:rPr>
              <a:t>XXXXXX</a:t>
            </a:r>
            <a:r>
              <a:rPr lang="es-ES" sz="800" dirty="0">
                <a:effectLst/>
                <a:latin typeface="Calibri"/>
                <a:ea typeface="Calibri"/>
                <a:cs typeface="Times New Roman"/>
              </a:rPr>
              <a:t> XXX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560" y="26623"/>
            <a:ext cx="8056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4.- SI LE DA DOBLE CLICK EN EL CAMPO DE: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CALIFICACION DE RECUPERACION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, AQUÍ PODRA CAPTURAR LA CALIFICACION QUE HAYA OBTENIDO EL ALUMNO,Y DE CLICK EN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GUARDAR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006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254088"/>
            <a:ext cx="831641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28 Conector recto de flecha"/>
          <p:cNvCxnSpPr/>
          <p:nvPr/>
        </p:nvCxnSpPr>
        <p:spPr>
          <a:xfrm flipH="1">
            <a:off x="5320258" y="2060848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29 Elipse"/>
          <p:cNvSpPr/>
          <p:nvPr/>
        </p:nvSpPr>
        <p:spPr>
          <a:xfrm>
            <a:off x="6444208" y="1844824"/>
            <a:ext cx="435610" cy="446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5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253098"/>
            <a:ext cx="83529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5.- SI LA CALIFICACION QUE OBTUVO EL ALUMNO AL PRESENTAR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EXAMEN DE RECUPERACION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 ES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REPROBATORIA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,EN EL REPORTE DE EVALUACION, EN EL APARTADO DE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RECUPERACION 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NO SE VISUALIZARA LA 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CALIFICACION.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711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n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2" y="1182216"/>
            <a:ext cx="8686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30 Conector recto de flecha"/>
          <p:cNvCxnSpPr/>
          <p:nvPr/>
        </p:nvCxnSpPr>
        <p:spPr>
          <a:xfrm flipH="1">
            <a:off x="7668344" y="2350027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31 Elipse"/>
          <p:cNvSpPr/>
          <p:nvPr/>
        </p:nvSpPr>
        <p:spPr>
          <a:xfrm>
            <a:off x="8792929" y="2132856"/>
            <a:ext cx="435610" cy="446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6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672" y="87867"/>
            <a:ext cx="84861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6.- Y AL REVERSO DEL REPORTE DE EVALUACION, SALDRA  EN EL APARTADO DE: </a:t>
            </a: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OBSERVACIONES Y/O RECOMENDACIONES GENERALES</a:t>
            </a:r>
            <a:r>
              <a:rPr kumimoji="0" lang="es-ES" alt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itchFamily="34" charset="0"/>
                <a:cs typeface="Times New Roman" pitchFamily="18" charset="0"/>
              </a:rPr>
              <a:t> LO SIGUIENTE:</a:t>
            </a: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692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5" y="332658"/>
            <a:ext cx="828092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Calisto MT" panose="02040603050505030304" pitchFamily="18" charset="0"/>
              </a:rPr>
              <a:t>7.- </a:t>
            </a:r>
            <a:r>
              <a:rPr lang="es-ES" sz="1100" dirty="0">
                <a:latin typeface="Calisto MT" panose="02040603050505030304" pitchFamily="18" charset="0"/>
              </a:rPr>
              <a:t>SI LA CALIFICACION QUE OBTUVO EL ALUMNO AL PRESENTAR </a:t>
            </a:r>
            <a:r>
              <a:rPr lang="es-ES" sz="1100" b="1" dirty="0">
                <a:latin typeface="Calisto MT" panose="02040603050505030304" pitchFamily="18" charset="0"/>
              </a:rPr>
              <a:t>EXAMEN DE RECUPERACION</a:t>
            </a:r>
            <a:r>
              <a:rPr lang="es-ES" sz="1100" dirty="0">
                <a:latin typeface="Calisto MT" panose="02040603050505030304" pitchFamily="18" charset="0"/>
              </a:rPr>
              <a:t> ES </a:t>
            </a:r>
            <a:r>
              <a:rPr lang="es-ES" sz="1100" b="1" dirty="0">
                <a:latin typeface="Calisto MT" panose="02040603050505030304" pitchFamily="18" charset="0"/>
              </a:rPr>
              <a:t>APROBATORIA</a:t>
            </a:r>
            <a:r>
              <a:rPr lang="es-ES" sz="1100" dirty="0">
                <a:latin typeface="Calisto MT" panose="02040603050505030304" pitchFamily="18" charset="0"/>
              </a:rPr>
              <a:t>, EN EL REPORTE DE EVALUACION SE CANCELARÁ CON UNA DIAGONAL LA PRIMERA CALIFICACION (REPROBATORIA) Y EN EL ESPACIO DE </a:t>
            </a:r>
            <a:r>
              <a:rPr lang="es-ES" sz="1100" b="1" dirty="0">
                <a:latin typeface="Calisto MT" panose="02040603050505030304" pitchFamily="18" charset="0"/>
              </a:rPr>
              <a:t>RECUPERACION,</a:t>
            </a:r>
            <a:r>
              <a:rPr lang="es-ES" sz="1100" dirty="0">
                <a:latin typeface="Calisto MT" panose="02040603050505030304" pitchFamily="18" charset="0"/>
              </a:rPr>
              <a:t> SALDRA LA CALIFICACION QUE SE REGISTRÓ EN EL SUBMENÚ DE EXÁMENES DE RECUPERACIÓN</a:t>
            </a:r>
            <a:endParaRPr lang="es-ES" sz="1100" dirty="0">
              <a:latin typeface="Calisto MT" panose="02040603050505030304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17995" y="1572826"/>
            <a:ext cx="8280921" cy="5014828"/>
          </a:xfrm>
          <a:prstGeom prst="rect">
            <a:avLst/>
          </a:prstGeom>
        </p:spPr>
      </p:pic>
      <p:cxnSp>
        <p:nvCxnSpPr>
          <p:cNvPr id="7" name="35 Conector recto de flecha"/>
          <p:cNvCxnSpPr/>
          <p:nvPr/>
        </p:nvCxnSpPr>
        <p:spPr>
          <a:xfrm flipH="1">
            <a:off x="4882492" y="2431163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36 Elipse"/>
          <p:cNvSpPr/>
          <p:nvPr/>
        </p:nvSpPr>
        <p:spPr>
          <a:xfrm>
            <a:off x="6007077" y="2235033"/>
            <a:ext cx="435610" cy="3689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7</a:t>
            </a:r>
          </a:p>
        </p:txBody>
      </p:sp>
      <p:cxnSp>
        <p:nvCxnSpPr>
          <p:cNvPr id="9" name="37 Conector recto de flecha"/>
          <p:cNvCxnSpPr/>
          <p:nvPr/>
        </p:nvCxnSpPr>
        <p:spPr>
          <a:xfrm flipV="1">
            <a:off x="3059832" y="2503170"/>
            <a:ext cx="0" cy="925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253</Words>
  <Application>Microsoft Office PowerPoint</Application>
  <PresentationFormat>Presentación en pantalla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Departamento de Control 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Elias Leal</dc:creator>
  <cp:lastModifiedBy>Elias Leal</cp:lastModifiedBy>
  <cp:revision>8</cp:revision>
  <cp:lastPrinted>2014-03-25T16:11:38Z</cp:lastPrinted>
  <dcterms:created xsi:type="dcterms:W3CDTF">2014-03-24T22:17:12Z</dcterms:created>
  <dcterms:modified xsi:type="dcterms:W3CDTF">2014-03-25T16:15:47Z</dcterms:modified>
</cp:coreProperties>
</file>